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3" r:id="rId3"/>
    <p:sldId id="258" r:id="rId4"/>
    <p:sldId id="257" r:id="rId5"/>
    <p:sldId id="259" r:id="rId6"/>
    <p:sldId id="260" r:id="rId7"/>
    <p:sldId id="261" r:id="rId8"/>
    <p:sldId id="265"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68"/>
    <p:restoredTop sz="72242"/>
  </p:normalViewPr>
  <p:slideViewPr>
    <p:cSldViewPr snapToGrid="0">
      <p:cViewPr varScale="1">
        <p:scale>
          <a:sx n="92" d="100"/>
          <a:sy n="92" d="100"/>
        </p:scale>
        <p:origin x="19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39038-F913-EE4A-A19F-5360821EA90F}"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25C0F-646E-AE47-929E-6F9D89544650}" type="slidenum">
              <a:rPr lang="en-US" smtClean="0"/>
              <a:t>‹#›</a:t>
            </a:fld>
            <a:endParaRPr lang="en-US"/>
          </a:p>
        </p:txBody>
      </p:sp>
    </p:spTree>
    <p:extLst>
      <p:ext uri="{BB962C8B-B14F-4D97-AF65-F5344CB8AC3E}">
        <p14:creationId xmlns:p14="http://schemas.microsoft.com/office/powerpoint/2010/main" val="188804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A vibrant green plant aboard a spaceship is basking in the glow of a specialized LED growth light.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Photosynthesis in </a:t>
            </a:r>
            <a:r>
              <a:rPr lang="en-US" b="0" i="0" dirty="0" err="1">
                <a:solidFill>
                  <a:srgbClr val="0F0F0F"/>
                </a:solidFill>
                <a:effectLst/>
                <a:latin typeface="Söhne"/>
              </a:rPr>
              <a:t>SpaceThe</a:t>
            </a:r>
            <a:r>
              <a:rPr lang="en-US" b="0" i="0" dirty="0">
                <a:solidFill>
                  <a:srgbClr val="0F0F0F"/>
                </a:solidFill>
                <a:effectLst/>
                <a:latin typeface="Söhne"/>
              </a:rPr>
              <a:t> light spectrum is optimized for space conditions, and small oxygen bubbles can be seen emerging from the plant's leaves. Dialogue: Plant: "Ah, nothing beats a good dose of tailored light to kickstart my day!""</a:t>
            </a:r>
            <a:endParaRPr lang="en-US" dirty="0"/>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1</a:t>
            </a:fld>
            <a:endParaRPr lang="en-US"/>
          </a:p>
        </p:txBody>
      </p:sp>
    </p:spTree>
    <p:extLst>
      <p:ext uri="{BB962C8B-B14F-4D97-AF65-F5344CB8AC3E}">
        <p14:creationId xmlns:p14="http://schemas.microsoft.com/office/powerpoint/2010/main" val="267253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2: Plant Development under Different Conditions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Description: Two plants side by side, one in a habitat simulating Mars and the other Earth. The Mars plant is shorter with thicker leaves, while the Earth plant is taller and more spread out.</a:t>
            </a:r>
          </a:p>
          <a:p>
            <a:pPr algn="l">
              <a:buFont typeface="Arial" panose="020B0604020202020204" pitchFamily="34" charset="0"/>
              <a:buChar char="•"/>
            </a:pPr>
            <a:r>
              <a:rPr lang="en-US" b="0" i="0" dirty="0">
                <a:solidFill>
                  <a:srgbClr val="374151"/>
                </a:solidFill>
                <a:effectLst/>
                <a:latin typeface="Söhne"/>
              </a:rPr>
              <a:t>Dialogue: Mars Plant: "Low gravity makes me feel light!" Earth Plant: "But I miss the breeze and the bees!"</a:t>
            </a:r>
          </a:p>
        </p:txBody>
      </p:sp>
      <p:sp>
        <p:nvSpPr>
          <p:cNvPr id="4" name="Slide Number Placeholder 3"/>
          <p:cNvSpPr>
            <a:spLocks noGrp="1"/>
          </p:cNvSpPr>
          <p:nvPr>
            <p:ph type="sldNum" sz="quarter" idx="5"/>
          </p:nvPr>
        </p:nvSpPr>
        <p:spPr/>
        <p:txBody>
          <a:bodyPr/>
          <a:lstStyle/>
          <a:p>
            <a:fld id="{E4025C0F-646E-AE47-929E-6F9D89544650}" type="slidenum">
              <a:rPr lang="en-US" smtClean="0"/>
              <a:t>2</a:t>
            </a:fld>
            <a:endParaRPr lang="en-US"/>
          </a:p>
        </p:txBody>
      </p:sp>
    </p:spTree>
    <p:extLst>
      <p:ext uri="{BB962C8B-B14F-4D97-AF65-F5344CB8AC3E}">
        <p14:creationId xmlns:p14="http://schemas.microsoft.com/office/powerpoint/2010/main" val="7745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3: Molecular Phenotyping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Description: A scientist in a lab coat is examining a readout from a machine that is analyzing a plant sample. The readout shows complex molecular data with graphs and numbers.</a:t>
            </a:r>
          </a:p>
          <a:p>
            <a:pPr algn="l">
              <a:buFont typeface="Arial" panose="020B0604020202020204" pitchFamily="34" charset="0"/>
              <a:buChar char="•"/>
            </a:pPr>
            <a:r>
              <a:rPr lang="en-US" b="0" i="0" dirty="0">
                <a:solidFill>
                  <a:srgbClr val="374151"/>
                </a:solidFill>
                <a:effectLst/>
                <a:latin typeface="Söhne"/>
              </a:rPr>
              <a:t>Dialogue: Scientist: "Fascinating! Your stress proteins are off the charts!"</a:t>
            </a:r>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3</a:t>
            </a:fld>
            <a:endParaRPr lang="en-US"/>
          </a:p>
        </p:txBody>
      </p:sp>
    </p:spTree>
    <p:extLst>
      <p:ext uri="{BB962C8B-B14F-4D97-AF65-F5344CB8AC3E}">
        <p14:creationId xmlns:p14="http://schemas.microsoft.com/office/powerpoint/2010/main" val="110438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Description: Two plants side by side, one in a habitat simulating Mars and the other Earth. The Mars plant is shorter with thicker leaves, while the Earth plant is taller and more spread out. Dialogue: Mars Plant: "Low gravity makes me feel light!" Earth Plant: "But I miss the breeze and the bees!"”</a:t>
            </a:r>
          </a:p>
          <a:p>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4</a:t>
            </a:fld>
            <a:endParaRPr lang="en-US"/>
          </a:p>
        </p:txBody>
      </p:sp>
    </p:spTree>
    <p:extLst>
      <p:ext uri="{BB962C8B-B14F-4D97-AF65-F5344CB8AC3E}">
        <p14:creationId xmlns:p14="http://schemas.microsoft.com/office/powerpoint/2010/main" val="298772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3: Molecular Engineering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Description: A scientist in a lab coat is examining a plant sample that was designed by a computer. The new molecular upgrades make the plants more productive then previously known and resistance to spaceflight. </a:t>
            </a:r>
          </a:p>
          <a:p>
            <a:pPr algn="l">
              <a:buFont typeface="Arial" panose="020B0604020202020204" pitchFamily="34" charset="0"/>
              <a:buChar char="•"/>
            </a:pPr>
            <a:r>
              <a:rPr lang="en-US" b="0" i="0" dirty="0">
                <a:solidFill>
                  <a:srgbClr val="374151"/>
                </a:solidFill>
                <a:effectLst/>
                <a:latin typeface="Söhne"/>
              </a:rPr>
              <a:t>Dialogue: Scientist: "Fascinating! Your stress proteins are off the charts!"</a:t>
            </a:r>
          </a:p>
          <a:p>
            <a:endParaRPr lang="en-US" dirty="0"/>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5</a:t>
            </a:fld>
            <a:endParaRPr lang="en-US"/>
          </a:p>
        </p:txBody>
      </p:sp>
    </p:spTree>
    <p:extLst>
      <p:ext uri="{BB962C8B-B14F-4D97-AF65-F5344CB8AC3E}">
        <p14:creationId xmlns:p14="http://schemas.microsoft.com/office/powerpoint/2010/main" val="2111816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4: Circadian Rhythms in Plants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Description: A plant with a confused expression sits with a clock, showing erratic time patterns. In the background, a window shows a starry space sky with multiple planet outlines, indicating an irregular day-night cycle.</a:t>
            </a:r>
          </a:p>
          <a:p>
            <a:pPr algn="l">
              <a:buFont typeface="Arial" panose="020B0604020202020204" pitchFamily="34" charset="0"/>
              <a:buChar char="•"/>
            </a:pPr>
            <a:r>
              <a:rPr lang="en-US" b="0" i="0" dirty="0">
                <a:solidFill>
                  <a:srgbClr val="374151"/>
                </a:solidFill>
                <a:effectLst/>
                <a:latin typeface="Söhne"/>
              </a:rPr>
              <a:t>Dialogue: Plant: "Is it night or day? My internal clock is all mixed up!"</a:t>
            </a:r>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6</a:t>
            </a:fld>
            <a:endParaRPr lang="en-US"/>
          </a:p>
        </p:txBody>
      </p:sp>
    </p:spTree>
    <p:extLst>
      <p:ext uri="{BB962C8B-B14F-4D97-AF65-F5344CB8AC3E}">
        <p14:creationId xmlns:p14="http://schemas.microsoft.com/office/powerpoint/2010/main" val="780227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5: Root Exudate and Microbiome Interactions</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Description: The roots of a plant extend into the soil filled with colorful, anthropomorphized microorganisms. The roots are releasing chemical exudates, and the microbes appear happy as they interact with them.</a:t>
            </a:r>
          </a:p>
          <a:p>
            <a:pPr algn="l">
              <a:buFont typeface="Arial" panose="020B0604020202020204" pitchFamily="34" charset="0"/>
              <a:buChar char="•"/>
            </a:pPr>
            <a:r>
              <a:rPr lang="en-US" b="0" i="0" dirty="0">
                <a:solidFill>
                  <a:srgbClr val="374151"/>
                </a:solidFill>
                <a:effectLst/>
                <a:latin typeface="Söhne"/>
              </a:rPr>
              <a:t>Dialogue: Root: "Feast on my exudates, tiny friends!"</a:t>
            </a:r>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7</a:t>
            </a:fld>
            <a:endParaRPr lang="en-US"/>
          </a:p>
        </p:txBody>
      </p:sp>
    </p:spTree>
    <p:extLst>
      <p:ext uri="{BB962C8B-B14F-4D97-AF65-F5344CB8AC3E}">
        <p14:creationId xmlns:p14="http://schemas.microsoft.com/office/powerpoint/2010/main" val="1555020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6: Plant Signaling and Adaptation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Description: Plant cells are depicted as a command center with plant hormones acting as messengers, rushing to different parts of the plant, which faces various space challenges like meteoroids and cosmic rays.</a:t>
            </a:r>
          </a:p>
          <a:p>
            <a:pPr algn="l">
              <a:buFont typeface="Arial" panose="020B0604020202020204" pitchFamily="34" charset="0"/>
              <a:buChar char="•"/>
            </a:pPr>
            <a:r>
              <a:rPr lang="en-US" b="0" i="0" dirty="0">
                <a:solidFill>
                  <a:srgbClr val="374151"/>
                </a:solidFill>
                <a:effectLst/>
                <a:latin typeface="Söhne"/>
              </a:rPr>
              <a:t>Dialogue: Hormone Messenger: "We have incoming cosmic rays! Initiate UV defense protocol!"</a:t>
            </a:r>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8</a:t>
            </a:fld>
            <a:endParaRPr lang="en-US"/>
          </a:p>
        </p:txBody>
      </p:sp>
    </p:spTree>
    <p:extLst>
      <p:ext uri="{BB962C8B-B14F-4D97-AF65-F5344CB8AC3E}">
        <p14:creationId xmlns:p14="http://schemas.microsoft.com/office/powerpoint/2010/main" val="4226178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74151"/>
                </a:solidFill>
                <a:effectLst/>
                <a:latin typeface="Söhne"/>
              </a:rPr>
              <a:t>Panel 7: Natural variation and assisted environmental adaptation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FF0000"/>
                </a:solidFill>
                <a:effectLst/>
                <a:latin typeface="Söhne"/>
              </a:rPr>
              <a:t>Description: Plant cells are depicted as a command center with plant hormones acting as messengers, rushing to different parts of the plant, which faces various space challenges like meteoroids and cosmic rays.</a:t>
            </a:r>
          </a:p>
          <a:p>
            <a:pPr algn="l">
              <a:buFont typeface="Arial" panose="020B0604020202020204" pitchFamily="34" charset="0"/>
              <a:buChar char="•"/>
            </a:pPr>
            <a:r>
              <a:rPr lang="en-US" b="0" i="0" dirty="0">
                <a:solidFill>
                  <a:srgbClr val="FF0000"/>
                </a:solidFill>
                <a:effectLst/>
                <a:latin typeface="Söhne"/>
              </a:rPr>
              <a:t>Dialogue: Hormone Messenger: "We have incoming cosmic rays! Initiate UV defense protocol!"</a:t>
            </a:r>
          </a:p>
          <a:p>
            <a:endParaRPr lang="en-US" dirty="0"/>
          </a:p>
        </p:txBody>
      </p:sp>
      <p:sp>
        <p:nvSpPr>
          <p:cNvPr id="4" name="Slide Number Placeholder 3"/>
          <p:cNvSpPr>
            <a:spLocks noGrp="1"/>
          </p:cNvSpPr>
          <p:nvPr>
            <p:ph type="sldNum" sz="quarter" idx="5"/>
          </p:nvPr>
        </p:nvSpPr>
        <p:spPr/>
        <p:txBody>
          <a:bodyPr/>
          <a:lstStyle/>
          <a:p>
            <a:fld id="{E4025C0F-646E-AE47-929E-6F9D89544650}" type="slidenum">
              <a:rPr lang="en-US" smtClean="0"/>
              <a:t>9</a:t>
            </a:fld>
            <a:endParaRPr lang="en-US"/>
          </a:p>
        </p:txBody>
      </p:sp>
    </p:spTree>
    <p:extLst>
      <p:ext uri="{BB962C8B-B14F-4D97-AF65-F5344CB8AC3E}">
        <p14:creationId xmlns:p14="http://schemas.microsoft.com/office/powerpoint/2010/main" val="3607506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C722-7B1A-22A1-C04A-FCE183303B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C600F7-A5F0-3F94-8F85-49D6FE61BD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5E260E-2B89-2831-1A5B-F957F90FC633}"/>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5" name="Footer Placeholder 4">
            <a:extLst>
              <a:ext uri="{FF2B5EF4-FFF2-40B4-BE49-F238E27FC236}">
                <a16:creationId xmlns:a16="http://schemas.microsoft.com/office/drawing/2014/main" id="{E8FCD4E2-9F51-4C95-8A6F-8A31A91E8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DF03D-85C9-06BD-A79E-A7559C7AB4EB}"/>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123710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F520-91D0-FE81-8402-F6B8BC867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C5837D-F5F4-A349-8081-921B5C1B57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064307-593F-7E0E-6A33-41F411819202}"/>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5" name="Footer Placeholder 4">
            <a:extLst>
              <a:ext uri="{FF2B5EF4-FFF2-40B4-BE49-F238E27FC236}">
                <a16:creationId xmlns:a16="http://schemas.microsoft.com/office/drawing/2014/main" id="{F2B5A3F1-E08E-E2F2-A9A4-BC1154084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50EE6A-4319-1970-7227-4FDB3203B81D}"/>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3400029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4D6220-A44A-FF6C-DB84-1BF5CC949B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A15893-EC94-8C84-79CD-16C24840EE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A738D-1C43-1235-EDD3-C0947ED4DE4A}"/>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5" name="Footer Placeholder 4">
            <a:extLst>
              <a:ext uri="{FF2B5EF4-FFF2-40B4-BE49-F238E27FC236}">
                <a16:creationId xmlns:a16="http://schemas.microsoft.com/office/drawing/2014/main" id="{E0EC9638-F260-FF71-351D-5E8594BAF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0E03B-833C-0C37-9253-BA4A1B11CCC6}"/>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186580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F35F-5D78-07AC-77FC-0303D1E427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07484B-2222-3E30-B969-74254D1684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38B67-43EB-5388-EABD-81DB0FB177C9}"/>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5" name="Footer Placeholder 4">
            <a:extLst>
              <a:ext uri="{FF2B5EF4-FFF2-40B4-BE49-F238E27FC236}">
                <a16:creationId xmlns:a16="http://schemas.microsoft.com/office/drawing/2014/main" id="{12203F2D-39A4-0369-8FDE-C5E4969D8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48A06-9CEF-E1A1-DB0A-E9CC663FB433}"/>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3002567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AFC9-295F-9B21-E365-B5C344FEDC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0CDB17-8E47-51DF-6263-F2506BD209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5EBF34-8A6D-80CC-726E-0D5CE1C7F775}"/>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5" name="Footer Placeholder 4">
            <a:extLst>
              <a:ext uri="{FF2B5EF4-FFF2-40B4-BE49-F238E27FC236}">
                <a16:creationId xmlns:a16="http://schemas.microsoft.com/office/drawing/2014/main" id="{91054437-250D-5FA0-F894-C54895D92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510C4-BDB6-96CD-5ED4-76E612D564AF}"/>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1174834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0C9A-ED7B-2E78-6EE4-10CF4C6CEC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6F9C9A-8720-3F66-43E1-E53311670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1189A1-3495-87C4-FF26-660F9E36AA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586BEF-5604-5921-7213-7B31D4856BDD}"/>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6" name="Footer Placeholder 5">
            <a:extLst>
              <a:ext uri="{FF2B5EF4-FFF2-40B4-BE49-F238E27FC236}">
                <a16:creationId xmlns:a16="http://schemas.microsoft.com/office/drawing/2014/main" id="{48EE3F22-5FF1-3200-05BC-DE7BDA5FE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5E3ECC-BBEA-EE46-1CD8-10ADF41A4348}"/>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178162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62E2-B932-52CC-68E8-46C3AB415D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54FA7-7F5D-D30E-78E1-9AB0BCC9E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3EAFCE-B664-6170-4A59-0D0A798043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BE5F8-EBD7-94A5-1AFD-408C10789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B24779-90DE-CEF1-BF33-5250406429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294D2-2208-25B4-638A-43D8F1DE0119}"/>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8" name="Footer Placeholder 7">
            <a:extLst>
              <a:ext uri="{FF2B5EF4-FFF2-40B4-BE49-F238E27FC236}">
                <a16:creationId xmlns:a16="http://schemas.microsoft.com/office/drawing/2014/main" id="{39F296FC-9383-8D94-2A85-ED00585751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802331-AD5D-1043-8C5F-CEE5D4404330}"/>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367110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8F8-B416-92B6-8029-7C573BC3E4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8BE415-A093-0BF3-86D5-7A39DC869DDB}"/>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4" name="Footer Placeholder 3">
            <a:extLst>
              <a:ext uri="{FF2B5EF4-FFF2-40B4-BE49-F238E27FC236}">
                <a16:creationId xmlns:a16="http://schemas.microsoft.com/office/drawing/2014/main" id="{A7657963-37D8-670B-2B5E-F734600FFB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6B4B5-D49C-5C5C-0830-EEAC924501BC}"/>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1394448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47D1DC-5EED-BE38-59E8-0324686C2CB1}"/>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3" name="Footer Placeholder 2">
            <a:extLst>
              <a:ext uri="{FF2B5EF4-FFF2-40B4-BE49-F238E27FC236}">
                <a16:creationId xmlns:a16="http://schemas.microsoft.com/office/drawing/2014/main" id="{15DE273E-0177-7123-1067-9C73DC47C6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EEA74-3746-9376-D326-A29870EE9537}"/>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2910884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7E9E-CE6D-B52A-CAAC-2A40D433D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228951-2BA8-7D82-3EAB-6FE77B3593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49C6D1-B765-6AD9-A25D-EED32C3EB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CF1D7-5F01-3B33-D3E7-35B01E500E8C}"/>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6" name="Footer Placeholder 5">
            <a:extLst>
              <a:ext uri="{FF2B5EF4-FFF2-40B4-BE49-F238E27FC236}">
                <a16:creationId xmlns:a16="http://schemas.microsoft.com/office/drawing/2014/main" id="{AD4EB8CA-1C0E-888C-0BC2-55D8B9018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F97E3-9CD7-2DC4-A20B-252EF1F7F18D}"/>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309619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09B9-1688-5512-591D-5FD3EADD1E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EB03BF-2CD3-D096-D835-34C478945B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7C564C-22F4-B690-7400-4162E1B6C4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9D4F5-4EF0-C822-3773-E75F6789FC3A}"/>
              </a:ext>
            </a:extLst>
          </p:cNvPr>
          <p:cNvSpPr>
            <a:spLocks noGrp="1"/>
          </p:cNvSpPr>
          <p:nvPr>
            <p:ph type="dt" sz="half" idx="10"/>
          </p:nvPr>
        </p:nvSpPr>
        <p:spPr/>
        <p:txBody>
          <a:bodyPr/>
          <a:lstStyle/>
          <a:p>
            <a:fld id="{780B0DFA-33FE-8842-A405-27638DA7C256}" type="datetimeFigureOut">
              <a:rPr lang="en-US" smtClean="0"/>
              <a:t>12/8/23</a:t>
            </a:fld>
            <a:endParaRPr lang="en-US"/>
          </a:p>
        </p:txBody>
      </p:sp>
      <p:sp>
        <p:nvSpPr>
          <p:cNvPr id="6" name="Footer Placeholder 5">
            <a:extLst>
              <a:ext uri="{FF2B5EF4-FFF2-40B4-BE49-F238E27FC236}">
                <a16:creationId xmlns:a16="http://schemas.microsoft.com/office/drawing/2014/main" id="{EF398B00-5CBC-4456-5B59-C9A422C79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0D52F-6A22-E21A-D71A-CA98055990FF}"/>
              </a:ext>
            </a:extLst>
          </p:cNvPr>
          <p:cNvSpPr>
            <a:spLocks noGrp="1"/>
          </p:cNvSpPr>
          <p:nvPr>
            <p:ph type="sldNum" sz="quarter" idx="12"/>
          </p:nvPr>
        </p:nvSpPr>
        <p:spPr/>
        <p:txBody>
          <a:bodyPr/>
          <a:lstStyle/>
          <a:p>
            <a:fld id="{233E9CD6-EDA3-3F45-A6CD-9A4A92D79162}" type="slidenum">
              <a:rPr lang="en-US" smtClean="0"/>
              <a:t>‹#›</a:t>
            </a:fld>
            <a:endParaRPr lang="en-US"/>
          </a:p>
        </p:txBody>
      </p:sp>
    </p:spTree>
    <p:extLst>
      <p:ext uri="{BB962C8B-B14F-4D97-AF65-F5344CB8AC3E}">
        <p14:creationId xmlns:p14="http://schemas.microsoft.com/office/powerpoint/2010/main" val="3685535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2E546B-6A0C-66DE-9767-D42F049EDF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DF3152-32D1-153F-1296-98EBD4270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BAF33-E2B1-14EB-58E7-3780124B3E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0B0DFA-33FE-8842-A405-27638DA7C256}" type="datetimeFigureOut">
              <a:rPr lang="en-US" smtClean="0"/>
              <a:t>12/8/23</a:t>
            </a:fld>
            <a:endParaRPr lang="en-US"/>
          </a:p>
        </p:txBody>
      </p:sp>
      <p:sp>
        <p:nvSpPr>
          <p:cNvPr id="5" name="Footer Placeholder 4">
            <a:extLst>
              <a:ext uri="{FF2B5EF4-FFF2-40B4-BE49-F238E27FC236}">
                <a16:creationId xmlns:a16="http://schemas.microsoft.com/office/drawing/2014/main" id="{B4916FF6-3687-5FD6-42B9-BC891A00A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119752-8374-278E-614C-554A1E1418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E9CD6-EDA3-3F45-A6CD-9A4A92D79162}" type="slidenum">
              <a:rPr lang="en-US" smtClean="0"/>
              <a:t>‹#›</a:t>
            </a:fld>
            <a:endParaRPr lang="en-US"/>
          </a:p>
        </p:txBody>
      </p:sp>
    </p:spTree>
    <p:extLst>
      <p:ext uri="{BB962C8B-B14F-4D97-AF65-F5344CB8AC3E}">
        <p14:creationId xmlns:p14="http://schemas.microsoft.com/office/powerpoint/2010/main" val="3749590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35" name="Freeform: Shape 1034">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26" name="Picture 2" descr="Generated by DALL·E">
            <a:extLst>
              <a:ext uri="{FF2B5EF4-FFF2-40B4-BE49-F238E27FC236}">
                <a16:creationId xmlns:a16="http://schemas.microsoft.com/office/drawing/2014/main" id="{89DB24E9-ABE9-34ED-3DEB-1C6579E730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1538"/>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1037" name="Freeform: Shape 1036">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9" name="Freeform: Shape 1038">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028" name="Picture 4" descr="Generated by DALL·E">
            <a:extLst>
              <a:ext uri="{FF2B5EF4-FFF2-40B4-BE49-F238E27FC236}">
                <a16:creationId xmlns:a16="http://schemas.microsoft.com/office/drawing/2014/main" id="{2154FC26-5FAE-C6C6-57E3-91890FA946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41" r="-1" b="-1"/>
          <a:stretch/>
        </p:blipFill>
        <p:spPr bwMode="auto">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41821155-4E49-97E0-EBDA-F86FB7F28E47}"/>
              </a:ext>
            </a:extLst>
          </p:cNvPr>
          <p:cNvSpPr txBox="1"/>
          <p:nvPr/>
        </p:nvSpPr>
        <p:spPr>
          <a:xfrm>
            <a:off x="260262" y="6120723"/>
            <a:ext cx="7308033" cy="369332"/>
          </a:xfrm>
          <a:prstGeom prst="rect">
            <a:avLst/>
          </a:prstGeom>
          <a:noFill/>
        </p:spPr>
        <p:txBody>
          <a:bodyPr wrap="square">
            <a:spAutoFit/>
          </a:bodyPr>
          <a:lstStyle/>
          <a:p>
            <a:r>
              <a:rPr lang="en-US" b="1" i="0" dirty="0">
                <a:solidFill>
                  <a:srgbClr val="0F0F0F"/>
                </a:solidFill>
                <a:effectLst/>
                <a:latin typeface="Söhne"/>
              </a:rPr>
              <a:t>Photosynthesis in Space uses CO2 and produces O2 just like on Earth</a:t>
            </a:r>
            <a:endParaRPr lang="en-US" b="1" dirty="0"/>
          </a:p>
        </p:txBody>
      </p:sp>
      <p:sp>
        <p:nvSpPr>
          <p:cNvPr id="7" name="TextBox 6">
            <a:extLst>
              <a:ext uri="{FF2B5EF4-FFF2-40B4-BE49-F238E27FC236}">
                <a16:creationId xmlns:a16="http://schemas.microsoft.com/office/drawing/2014/main" id="{DD2F6EDB-7123-8931-A6CC-5FADB7E16DE1}"/>
              </a:ext>
            </a:extLst>
          </p:cNvPr>
          <p:cNvSpPr txBox="1"/>
          <p:nvPr/>
        </p:nvSpPr>
        <p:spPr>
          <a:xfrm>
            <a:off x="6635487" y="742644"/>
            <a:ext cx="5665992" cy="369332"/>
          </a:xfrm>
          <a:prstGeom prst="rect">
            <a:avLst/>
          </a:prstGeom>
          <a:noFill/>
        </p:spPr>
        <p:txBody>
          <a:bodyPr wrap="square">
            <a:spAutoFit/>
          </a:bodyPr>
          <a:lstStyle/>
          <a:p>
            <a:r>
              <a:rPr lang="en-US" b="1" i="0" dirty="0">
                <a:solidFill>
                  <a:srgbClr val="0F0F0F"/>
                </a:solidFill>
                <a:effectLst/>
                <a:latin typeface="Söhne"/>
              </a:rPr>
              <a:t>Lighting can be customized to improve plant health</a:t>
            </a:r>
            <a:endParaRPr lang="en-US" b="1" dirty="0"/>
          </a:p>
        </p:txBody>
      </p:sp>
    </p:spTree>
    <p:extLst>
      <p:ext uri="{BB962C8B-B14F-4D97-AF65-F5344CB8AC3E}">
        <p14:creationId xmlns:p14="http://schemas.microsoft.com/office/powerpoint/2010/main" val="486417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8203" name="Freeform: Shape 8202">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194" name="Picture 2" descr="A hyper-detailed scientific diagram style illustration. Depict plant cells as a futuristic command center, with screens and control panels that represent cell structures. Plant hormones are personified as workers in this center, depicted as small characters rushing around carrying messages. They are reacting to alerts about incoming space challenges, such as meteoroids and cosmic rays shown outside the cell command center. The messengers are activating defense mechanisms within the plant, illustrated as activating shields and repair systems. Include a speech bubble from one hormone messenger that reads, &quot;We have incoming cosmic rays! Initiate UV defense protocol!&quot; Make sure the illustration conveys a busy, high-tech control room atmosphere, with a clear connection to the biological functions of the plant.">
            <a:extLst>
              <a:ext uri="{FF2B5EF4-FFF2-40B4-BE49-F238E27FC236}">
                <a16:creationId xmlns:a16="http://schemas.microsoft.com/office/drawing/2014/main" id="{FB5019F9-39B8-E1DC-9C51-91D8F835C7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38" r="1" b="6599"/>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8205" name="Freeform: Shape 8204">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07" name="Freeform: Shape 8206">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209" name="Freeform: Shape 8208">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2" descr="Generated by DALL·E">
            <a:extLst>
              <a:ext uri="{FF2B5EF4-FFF2-40B4-BE49-F238E27FC236}">
                <a16:creationId xmlns:a16="http://schemas.microsoft.com/office/drawing/2014/main" id="{63EAD38B-8732-45F0-0719-FB3258E1C8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4139"/>
          <a:stretch/>
        </p:blipFill>
        <p:spPr bwMode="auto">
          <a:xfrm>
            <a:off x="6915567" y="1685364"/>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C4B778D-B5C0-46DB-4097-41DFB8A5DF5D}"/>
              </a:ext>
            </a:extLst>
          </p:cNvPr>
          <p:cNvSpPr txBox="1"/>
          <p:nvPr/>
        </p:nvSpPr>
        <p:spPr>
          <a:xfrm>
            <a:off x="309246" y="6120723"/>
            <a:ext cx="7234554" cy="369332"/>
          </a:xfrm>
          <a:prstGeom prst="rect">
            <a:avLst/>
          </a:prstGeom>
          <a:noFill/>
        </p:spPr>
        <p:txBody>
          <a:bodyPr wrap="square">
            <a:spAutoFit/>
          </a:bodyPr>
          <a:lstStyle/>
          <a:p>
            <a:r>
              <a:rPr lang="en-US" b="1" i="0" dirty="0">
                <a:solidFill>
                  <a:srgbClr val="0F0F0F"/>
                </a:solidFill>
                <a:effectLst/>
                <a:latin typeface="Söhne"/>
              </a:rPr>
              <a:t>But life in space can be stressful as there are many factors</a:t>
            </a:r>
            <a:endParaRPr lang="en-US" b="1" dirty="0"/>
          </a:p>
        </p:txBody>
      </p:sp>
      <p:sp>
        <p:nvSpPr>
          <p:cNvPr id="6" name="TextBox 5">
            <a:extLst>
              <a:ext uri="{FF2B5EF4-FFF2-40B4-BE49-F238E27FC236}">
                <a16:creationId xmlns:a16="http://schemas.microsoft.com/office/drawing/2014/main" id="{544303DF-91AD-B934-4C3B-B8F6081E01BB}"/>
              </a:ext>
            </a:extLst>
          </p:cNvPr>
          <p:cNvSpPr txBox="1"/>
          <p:nvPr/>
        </p:nvSpPr>
        <p:spPr>
          <a:xfrm>
            <a:off x="6915567" y="728673"/>
            <a:ext cx="7234554" cy="369332"/>
          </a:xfrm>
          <a:prstGeom prst="rect">
            <a:avLst/>
          </a:prstGeom>
          <a:noFill/>
        </p:spPr>
        <p:txBody>
          <a:bodyPr wrap="square">
            <a:spAutoFit/>
          </a:bodyPr>
          <a:lstStyle/>
          <a:p>
            <a:r>
              <a:rPr lang="en-US" b="1" i="0" dirty="0">
                <a:solidFill>
                  <a:srgbClr val="0F0F0F"/>
                </a:solidFill>
                <a:effectLst/>
                <a:latin typeface="Söhne"/>
              </a:rPr>
              <a:t>Not having a circadian rhythm can confuse biology</a:t>
            </a:r>
            <a:endParaRPr lang="en-US" b="1" dirty="0"/>
          </a:p>
        </p:txBody>
      </p:sp>
    </p:spTree>
    <p:extLst>
      <p:ext uri="{BB962C8B-B14F-4D97-AF65-F5344CB8AC3E}">
        <p14:creationId xmlns:p14="http://schemas.microsoft.com/office/powerpoint/2010/main" val="84260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FAA70C3-2AD5-42D6-AC00-5977FEA4D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3" name="Rectangle 3082">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Generated by DALL·E">
            <a:extLst>
              <a:ext uri="{FF2B5EF4-FFF2-40B4-BE49-F238E27FC236}">
                <a16:creationId xmlns:a16="http://schemas.microsoft.com/office/drawing/2014/main" id="{784DEA44-45EA-95D3-11AB-534FD0E79F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69" r="1" b="22361"/>
          <a:stretch/>
        </p:blipFill>
        <p:spPr bwMode="auto">
          <a:xfrm>
            <a:off x="3890886" y="983228"/>
            <a:ext cx="8301112" cy="5874772"/>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Generated by DALL·E">
            <a:extLst>
              <a:ext uri="{FF2B5EF4-FFF2-40B4-BE49-F238E27FC236}">
                <a16:creationId xmlns:a16="http://schemas.microsoft.com/office/drawing/2014/main" id="{7CBFB84F-4E93-9B65-4AEE-6E22E881BF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907" b="10744"/>
          <a:stretch/>
        </p:blipFill>
        <p:spPr bwMode="auto">
          <a:xfrm>
            <a:off x="217073" y="164386"/>
            <a:ext cx="5342805" cy="4453168"/>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5C167C-E303-2C97-169E-5149F5A03604}"/>
              </a:ext>
            </a:extLst>
          </p:cNvPr>
          <p:cNvSpPr txBox="1"/>
          <p:nvPr/>
        </p:nvSpPr>
        <p:spPr>
          <a:xfrm>
            <a:off x="5877215" y="306948"/>
            <a:ext cx="6097712" cy="369332"/>
          </a:xfrm>
          <a:prstGeom prst="rect">
            <a:avLst/>
          </a:prstGeom>
          <a:noFill/>
        </p:spPr>
        <p:txBody>
          <a:bodyPr wrap="square">
            <a:spAutoFit/>
          </a:bodyPr>
          <a:lstStyle/>
          <a:p>
            <a:r>
              <a:rPr lang="en-US" b="1" i="0" dirty="0">
                <a:solidFill>
                  <a:srgbClr val="0F0F0F"/>
                </a:solidFill>
                <a:effectLst/>
                <a:latin typeface="Söhne"/>
              </a:rPr>
              <a:t>"Fascinating! Your heat stress proteins are off the charts!""</a:t>
            </a:r>
            <a:endParaRPr lang="en-US" b="1" dirty="0"/>
          </a:p>
        </p:txBody>
      </p:sp>
      <p:sp>
        <p:nvSpPr>
          <p:cNvPr id="8" name="TextBox 7">
            <a:extLst>
              <a:ext uri="{FF2B5EF4-FFF2-40B4-BE49-F238E27FC236}">
                <a16:creationId xmlns:a16="http://schemas.microsoft.com/office/drawing/2014/main" id="{EEFE6C9E-FABE-3785-A3DA-EEDFEA62C563}"/>
              </a:ext>
            </a:extLst>
          </p:cNvPr>
          <p:cNvSpPr txBox="1"/>
          <p:nvPr/>
        </p:nvSpPr>
        <p:spPr>
          <a:xfrm>
            <a:off x="145516" y="4781940"/>
            <a:ext cx="7490731" cy="369332"/>
          </a:xfrm>
          <a:prstGeom prst="rect">
            <a:avLst/>
          </a:prstGeom>
          <a:noFill/>
        </p:spPr>
        <p:txBody>
          <a:bodyPr wrap="square">
            <a:spAutoFit/>
          </a:bodyPr>
          <a:lstStyle/>
          <a:p>
            <a:r>
              <a:rPr lang="en-US" b="1" i="0" dirty="0">
                <a:solidFill>
                  <a:srgbClr val="0F0F0F"/>
                </a:solidFill>
                <a:effectLst/>
                <a:latin typeface="Söhne"/>
              </a:rPr>
              <a:t>Astrobotany contains many mysteries</a:t>
            </a:r>
            <a:endParaRPr lang="en-US" b="1" dirty="0"/>
          </a:p>
        </p:txBody>
      </p:sp>
    </p:spTree>
    <p:extLst>
      <p:ext uri="{BB962C8B-B14F-4D97-AF65-F5344CB8AC3E}">
        <p14:creationId xmlns:p14="http://schemas.microsoft.com/office/powerpoint/2010/main" val="403599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Generated by DALL·E">
            <a:extLst>
              <a:ext uri="{FF2B5EF4-FFF2-40B4-BE49-F238E27FC236}">
                <a16:creationId xmlns:a16="http://schemas.microsoft.com/office/drawing/2014/main" id="{FC3A5905-FE37-CCD3-BB62-200E41BDBD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3" r="6009"/>
          <a:stretch/>
        </p:blipFill>
        <p:spPr bwMode="auto">
          <a:xfrm>
            <a:off x="144367" y="328236"/>
            <a:ext cx="5767694" cy="64886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enerated by DALL·E">
            <a:extLst>
              <a:ext uri="{FF2B5EF4-FFF2-40B4-BE49-F238E27FC236}">
                <a16:creationId xmlns:a16="http://schemas.microsoft.com/office/drawing/2014/main" id="{51BC78DF-81C8-86B9-2F73-94F26FD8C6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68" r="4243"/>
          <a:stretch/>
        </p:blipFill>
        <p:spPr bwMode="auto">
          <a:xfrm>
            <a:off x="6132262" y="164386"/>
            <a:ext cx="5858561" cy="65908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670EDC-44EA-BD27-8326-29B6FDAC9E49}"/>
              </a:ext>
            </a:extLst>
          </p:cNvPr>
          <p:cNvSpPr txBox="1"/>
          <p:nvPr/>
        </p:nvSpPr>
        <p:spPr>
          <a:xfrm>
            <a:off x="0" y="0"/>
            <a:ext cx="6098720" cy="369332"/>
          </a:xfrm>
          <a:prstGeom prst="rect">
            <a:avLst/>
          </a:prstGeom>
          <a:noFill/>
        </p:spPr>
        <p:txBody>
          <a:bodyPr wrap="square">
            <a:spAutoFit/>
          </a:bodyPr>
          <a:lstStyle/>
          <a:p>
            <a:r>
              <a:rPr lang="en-US" b="0" i="0" dirty="0">
                <a:solidFill>
                  <a:srgbClr val="0F0F0F"/>
                </a:solidFill>
                <a:effectLst/>
                <a:highlight>
                  <a:srgbClr val="C0C0C0"/>
                </a:highlight>
                <a:latin typeface="Söhne"/>
              </a:rPr>
              <a:t>Botanists Study Plant Development under Different Conditions</a:t>
            </a:r>
            <a:endParaRPr lang="en-US" dirty="0">
              <a:highlight>
                <a:srgbClr val="C0C0C0"/>
              </a:highlight>
            </a:endParaRPr>
          </a:p>
        </p:txBody>
      </p:sp>
    </p:spTree>
    <p:extLst>
      <p:ext uri="{BB962C8B-B14F-4D97-AF65-F5344CB8AC3E}">
        <p14:creationId xmlns:p14="http://schemas.microsoft.com/office/powerpoint/2010/main" val="114002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2FAA70C3-2AD5-42D6-AC00-5977FEA4D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7" name="Rectangle 4106">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Generated by DALL·E">
            <a:extLst>
              <a:ext uri="{FF2B5EF4-FFF2-40B4-BE49-F238E27FC236}">
                <a16:creationId xmlns:a16="http://schemas.microsoft.com/office/drawing/2014/main" id="{90BA4E1A-5EB2-AAB1-6282-9464ECD807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67" r="1" b="18163"/>
          <a:stretch/>
        </p:blipFill>
        <p:spPr bwMode="auto">
          <a:xfrm>
            <a:off x="3890886" y="983228"/>
            <a:ext cx="8301112" cy="5874772"/>
          </a:xfrm>
          <a:custGeom>
            <a:avLst/>
            <a:gdLst/>
            <a:ahLst/>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Generated by DALL·E">
            <a:extLst>
              <a:ext uri="{FF2B5EF4-FFF2-40B4-BE49-F238E27FC236}">
                <a16:creationId xmlns:a16="http://schemas.microsoft.com/office/drawing/2014/main" id="{A95C399A-55EE-80CC-FC93-D845F24417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711" b="2940"/>
          <a:stretch/>
        </p:blipFill>
        <p:spPr bwMode="auto">
          <a:xfrm>
            <a:off x="29145" y="1044348"/>
            <a:ext cx="5342805" cy="4453168"/>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9836D5-9D1B-BC58-6516-F95FE903FB73}"/>
              </a:ext>
            </a:extLst>
          </p:cNvPr>
          <p:cNvSpPr txBox="1"/>
          <p:nvPr/>
        </p:nvSpPr>
        <p:spPr>
          <a:xfrm>
            <a:off x="5022036" y="337508"/>
            <a:ext cx="7490731" cy="369332"/>
          </a:xfrm>
          <a:prstGeom prst="rect">
            <a:avLst/>
          </a:prstGeom>
          <a:noFill/>
        </p:spPr>
        <p:txBody>
          <a:bodyPr wrap="square">
            <a:spAutoFit/>
          </a:bodyPr>
          <a:lstStyle/>
          <a:p>
            <a:r>
              <a:rPr lang="en-US" b="1" i="0" dirty="0">
                <a:solidFill>
                  <a:srgbClr val="0F0F0F"/>
                </a:solidFill>
                <a:effectLst/>
                <a:latin typeface="Söhne"/>
              </a:rPr>
              <a:t>The complex molecular data is also being read by Artificial Intelligence (AI).</a:t>
            </a:r>
            <a:endParaRPr lang="en-US" b="1" dirty="0"/>
          </a:p>
        </p:txBody>
      </p:sp>
      <p:sp>
        <p:nvSpPr>
          <p:cNvPr id="9" name="TextBox 8">
            <a:extLst>
              <a:ext uri="{FF2B5EF4-FFF2-40B4-BE49-F238E27FC236}">
                <a16:creationId xmlns:a16="http://schemas.microsoft.com/office/drawing/2014/main" id="{398A69E5-F333-83D6-CF84-72FB1679350C}"/>
              </a:ext>
            </a:extLst>
          </p:cNvPr>
          <p:cNvSpPr txBox="1"/>
          <p:nvPr/>
        </p:nvSpPr>
        <p:spPr>
          <a:xfrm>
            <a:off x="145517" y="644456"/>
            <a:ext cx="4046340" cy="369332"/>
          </a:xfrm>
          <a:prstGeom prst="rect">
            <a:avLst/>
          </a:prstGeom>
          <a:noFill/>
        </p:spPr>
        <p:txBody>
          <a:bodyPr wrap="square">
            <a:spAutoFit/>
          </a:bodyPr>
          <a:lstStyle/>
          <a:p>
            <a:r>
              <a:rPr lang="en-US" b="1" i="0" dirty="0">
                <a:solidFill>
                  <a:srgbClr val="0F0F0F"/>
                </a:solidFill>
                <a:effectLst/>
                <a:latin typeface="Söhne"/>
              </a:rPr>
              <a:t>“We found clues hidden in the DNA”</a:t>
            </a:r>
            <a:endParaRPr lang="en-US" b="1" dirty="0"/>
          </a:p>
        </p:txBody>
      </p:sp>
    </p:spTree>
    <p:extLst>
      <p:ext uri="{BB962C8B-B14F-4D97-AF65-F5344CB8AC3E}">
        <p14:creationId xmlns:p14="http://schemas.microsoft.com/office/powerpoint/2010/main" val="1747649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5136" name="Freeform: Shape 5135">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4" name="Picture 4" descr="Generated by DALL·E">
            <a:extLst>
              <a:ext uri="{FF2B5EF4-FFF2-40B4-BE49-F238E27FC236}">
                <a16:creationId xmlns:a16="http://schemas.microsoft.com/office/drawing/2014/main" id="{8A0EAF40-4776-7085-0DB0-27C069CD07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1538"/>
          <a:stretch/>
        </p:blipFill>
        <p:spPr bwMode="auto">
          <a:xfrm>
            <a:off x="20" y="-2"/>
            <a:ext cx="6323142" cy="5593660"/>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5138" name="Freeform: Shape 5137">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40" name="Freeform: Shape 5139">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15331"/>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42" name="Freeform: Shape 5141">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685365"/>
            <a:ext cx="5396070" cy="5172635"/>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hyper-detailed scientific diagram style illustration. Depict plant cells as a futuristic command center, with screens and control panels that represent cell structures. Plant hormones are personified as workers in this center, depicted as small characters rushing around carrying messages. They are reacting to alerts about incoming space challenges, such as meteoroids and cosmic rays shown outside the cell command center. The messengers are activating defense mechanisms within the plant, illustrated as activating shields and repair systems. Include a speech bubble from one hormone messenger that reads, &quot;We have incoming cosmic rays! Initiate UV defense protocol!&quot; Make sure the illustration conveys a busy, high-tech control room atmosphere, with a clear connection to the biological functions of the plant.">
            <a:extLst>
              <a:ext uri="{FF2B5EF4-FFF2-40B4-BE49-F238E27FC236}">
                <a16:creationId xmlns:a16="http://schemas.microsoft.com/office/drawing/2014/main" id="{09BD7595-A742-B03D-46B0-DFEB79DBEF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20" r="-1" b="1119"/>
          <a:stretch/>
        </p:blipFill>
        <p:spPr bwMode="auto">
          <a:xfrm>
            <a:off x="6795930" y="1685367"/>
            <a:ext cx="5396070" cy="5172635"/>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433730-ACD2-FBE0-F3D0-8DF6A424BDB7}"/>
              </a:ext>
            </a:extLst>
          </p:cNvPr>
          <p:cNvSpPr txBox="1"/>
          <p:nvPr/>
        </p:nvSpPr>
        <p:spPr>
          <a:xfrm>
            <a:off x="402794" y="5959163"/>
            <a:ext cx="6123214" cy="369332"/>
          </a:xfrm>
          <a:prstGeom prst="rect">
            <a:avLst/>
          </a:prstGeom>
          <a:noFill/>
        </p:spPr>
        <p:txBody>
          <a:bodyPr wrap="square">
            <a:spAutoFit/>
          </a:bodyPr>
          <a:lstStyle/>
          <a:p>
            <a:r>
              <a:rPr lang="en-US" b="0" i="0" dirty="0">
                <a:solidFill>
                  <a:srgbClr val="0F0F0F"/>
                </a:solidFill>
                <a:effectLst/>
                <a:latin typeface="Söhne"/>
              </a:rPr>
              <a:t>Lunar </a:t>
            </a:r>
            <a:r>
              <a:rPr lang="en-US" b="0" i="0">
                <a:solidFill>
                  <a:srgbClr val="0F0F0F"/>
                </a:solidFill>
                <a:effectLst/>
                <a:latin typeface="Söhne"/>
              </a:rPr>
              <a:t>regolith doesn’t </a:t>
            </a:r>
            <a:r>
              <a:rPr lang="en-US" b="0" i="0" dirty="0">
                <a:solidFill>
                  <a:srgbClr val="0F0F0F"/>
                </a:solidFill>
                <a:effectLst/>
                <a:latin typeface="Söhne"/>
              </a:rPr>
              <a:t>contain any microbes</a:t>
            </a:r>
            <a:endParaRPr lang="en-US" dirty="0"/>
          </a:p>
        </p:txBody>
      </p:sp>
      <p:sp>
        <p:nvSpPr>
          <p:cNvPr id="8" name="TextBox 7">
            <a:extLst>
              <a:ext uri="{FF2B5EF4-FFF2-40B4-BE49-F238E27FC236}">
                <a16:creationId xmlns:a16="http://schemas.microsoft.com/office/drawing/2014/main" id="{7788FB98-5C3C-4457-5446-C9C650E3A6FB}"/>
              </a:ext>
            </a:extLst>
          </p:cNvPr>
          <p:cNvSpPr txBox="1"/>
          <p:nvPr/>
        </p:nvSpPr>
        <p:spPr>
          <a:xfrm>
            <a:off x="7013144" y="963310"/>
            <a:ext cx="6123214" cy="369332"/>
          </a:xfrm>
          <a:prstGeom prst="rect">
            <a:avLst/>
          </a:prstGeom>
          <a:noFill/>
        </p:spPr>
        <p:txBody>
          <a:bodyPr wrap="square">
            <a:spAutoFit/>
          </a:bodyPr>
          <a:lstStyle/>
          <a:p>
            <a:r>
              <a:rPr lang="en-US" b="0" i="0" dirty="0">
                <a:solidFill>
                  <a:srgbClr val="0F0F0F"/>
                </a:solidFill>
                <a:effectLst/>
                <a:latin typeface="Söhne"/>
              </a:rPr>
              <a:t>Effecting the plants immune system</a:t>
            </a:r>
            <a:endParaRPr lang="en-US" dirty="0"/>
          </a:p>
        </p:txBody>
      </p:sp>
    </p:spTree>
    <p:extLst>
      <p:ext uri="{BB962C8B-B14F-4D97-AF65-F5344CB8AC3E}">
        <p14:creationId xmlns:p14="http://schemas.microsoft.com/office/powerpoint/2010/main" val="302267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useBgFill="1">
        <p:nvSpPr>
          <p:cNvPr id="6155" name="Rectangle 6154">
            <a:extLst>
              <a:ext uri="{FF2B5EF4-FFF2-40B4-BE49-F238E27FC236}">
                <a16:creationId xmlns:a16="http://schemas.microsoft.com/office/drawing/2014/main" id="{B78EDDD3-C548-48EF-B3CA-B290B1719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50" name="Picture 6" descr="A hyper-detailed scientific diagram style illustration. Show a cross-section of soil where the roots of a plant are extending deeply into it. The roots are detailed and realistic, with a focus on their structure and the surrounding soil texture. Around the roots, depict a variety of colorful, anthropomorphized microorganisms that have happy expressions. Illustrate chemical exudates as luminous particles flowing from the roots towards the microorganisms. Add annotations to the diagram, identifying the different types of microorganisms and the chemical exudates. Include a speech bubble from the roots that says, &quot;Feast on my exudates, tiny friends!&quot; Ensure that the illustration has a scientific, educational feel to it, with a touch of whimsy given by the cartoonish microbes.">
            <a:extLst>
              <a:ext uri="{FF2B5EF4-FFF2-40B4-BE49-F238E27FC236}">
                <a16:creationId xmlns:a16="http://schemas.microsoft.com/office/drawing/2014/main" id="{87F005CF-9780-C81B-7FE0-A4B799C86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3" r="23840" b="-2"/>
          <a:stretch/>
        </p:blipFill>
        <p:spPr bwMode="auto">
          <a:xfrm>
            <a:off x="196730" y="328772"/>
            <a:ext cx="3750879" cy="64243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 hyper-detailed scientific diagram style illustration. Show a cross-section of soil where the roots of a plant are extending deeply into it. The roots are detailed and realistic, with a focus on their structure and the surrounding soil texture. Around the roots, depict a variety of colorful, anthropomorphized microorganisms that have happy expressions. Illustrate chemical exudates as luminous particles flowing from the roots towards the microorganisms. Add annotations to the diagram, identifying the different types of microorganisms and the chemical exudates. Include a speech bubble from the roots that says, &quot;Feast on my exudates, tiny friends!&quot; Ensure that the illustration has a scientific, educational feel to it, with a touch of whimsy given by the cartoonish microbes.">
            <a:extLst>
              <a:ext uri="{FF2B5EF4-FFF2-40B4-BE49-F238E27FC236}">
                <a16:creationId xmlns:a16="http://schemas.microsoft.com/office/drawing/2014/main" id="{3491CCF3-6131-0986-9125-69ED127106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90" r="15007" b="-2"/>
          <a:stretch/>
        </p:blipFill>
        <p:spPr bwMode="auto">
          <a:xfrm>
            <a:off x="4196497" y="328773"/>
            <a:ext cx="3739070" cy="64243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nerated by DALL·E">
            <a:extLst>
              <a:ext uri="{FF2B5EF4-FFF2-40B4-BE49-F238E27FC236}">
                <a16:creationId xmlns:a16="http://schemas.microsoft.com/office/drawing/2014/main" id="{0BC7D80B-0AB5-1AEB-D18A-97FE89E70D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21"/>
          <a:stretch/>
        </p:blipFill>
        <p:spPr bwMode="auto">
          <a:xfrm>
            <a:off x="8183346" y="115163"/>
            <a:ext cx="3822808" cy="31606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enerated by DALL·E">
            <a:extLst>
              <a:ext uri="{FF2B5EF4-FFF2-40B4-BE49-F238E27FC236}">
                <a16:creationId xmlns:a16="http://schemas.microsoft.com/office/drawing/2014/main" id="{7818CDAC-50D0-AA9C-AAFE-5486208C79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691"/>
          <a:stretch/>
        </p:blipFill>
        <p:spPr bwMode="auto">
          <a:xfrm>
            <a:off x="8183346" y="3588933"/>
            <a:ext cx="3822808" cy="31847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C605BE4-0101-39A7-7F3D-61BB2C5470D5}"/>
              </a:ext>
            </a:extLst>
          </p:cNvPr>
          <p:cNvSpPr txBox="1"/>
          <p:nvPr/>
        </p:nvSpPr>
        <p:spPr>
          <a:xfrm>
            <a:off x="8266340" y="3244334"/>
            <a:ext cx="6098720" cy="369332"/>
          </a:xfrm>
          <a:prstGeom prst="rect">
            <a:avLst/>
          </a:prstGeom>
          <a:noFill/>
        </p:spPr>
        <p:txBody>
          <a:bodyPr wrap="square">
            <a:spAutoFit/>
          </a:bodyPr>
          <a:lstStyle/>
          <a:p>
            <a:r>
              <a:rPr lang="en-US" b="0" i="0" dirty="0">
                <a:solidFill>
                  <a:srgbClr val="0F0F0F"/>
                </a:solidFill>
                <a:effectLst/>
                <a:highlight>
                  <a:srgbClr val="C0C0C0"/>
                </a:highlight>
                <a:latin typeface="Söhne"/>
              </a:rPr>
              <a:t>"Feast on my exudates, tiny friends!"</a:t>
            </a:r>
            <a:endParaRPr lang="en-US" dirty="0">
              <a:highlight>
                <a:srgbClr val="C0C0C0"/>
              </a:highlight>
            </a:endParaRPr>
          </a:p>
        </p:txBody>
      </p:sp>
      <p:sp>
        <p:nvSpPr>
          <p:cNvPr id="8" name="TextBox 7">
            <a:extLst>
              <a:ext uri="{FF2B5EF4-FFF2-40B4-BE49-F238E27FC236}">
                <a16:creationId xmlns:a16="http://schemas.microsoft.com/office/drawing/2014/main" id="{3D0D160D-E0B4-04CA-A82E-19EDE5C297AE}"/>
              </a:ext>
            </a:extLst>
          </p:cNvPr>
          <p:cNvSpPr txBox="1"/>
          <p:nvPr/>
        </p:nvSpPr>
        <p:spPr>
          <a:xfrm>
            <a:off x="196730" y="-40560"/>
            <a:ext cx="6098720" cy="369332"/>
          </a:xfrm>
          <a:prstGeom prst="rect">
            <a:avLst/>
          </a:prstGeom>
          <a:noFill/>
        </p:spPr>
        <p:txBody>
          <a:bodyPr wrap="square">
            <a:spAutoFit/>
          </a:bodyPr>
          <a:lstStyle/>
          <a:p>
            <a:r>
              <a:rPr lang="en-US" b="0" i="0" dirty="0">
                <a:solidFill>
                  <a:srgbClr val="0F0F0F"/>
                </a:solidFill>
                <a:effectLst/>
                <a:highlight>
                  <a:srgbClr val="C0C0C0"/>
                </a:highlight>
                <a:latin typeface="Söhne"/>
              </a:rPr>
              <a:t>”Don’t forget the Hidden Half of Plant Biology!"</a:t>
            </a:r>
            <a:endParaRPr lang="en-US" dirty="0">
              <a:highlight>
                <a:srgbClr val="C0C0C0"/>
              </a:highlight>
            </a:endParaRPr>
          </a:p>
        </p:txBody>
      </p:sp>
    </p:spTree>
    <p:extLst>
      <p:ext uri="{BB962C8B-B14F-4D97-AF65-F5344CB8AC3E}">
        <p14:creationId xmlns:p14="http://schemas.microsoft.com/office/powerpoint/2010/main" val="132290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hyper-detailed scientific diagram style illustration. Visualize a single Arabidopsis plant with a detailed root system, leaves, and a flowering inflorescence. The plant is depicted as a command center, with the roots, stem, leaves, and flowers transformed into different sections of a high-tech operation base. The command center is busy with hormone messengers that look like small characters, depicted as rushing to different parts of the plant. They are responding to environmental stress signals such as meteoroids and cosmic rays. The flower inflorescence is the main control tower where the most critical decisions are made. The speech bubble coming from the hormone messengers reads: &quot;We have incoming cosmic rays! Initiate UV defense protocol!&quot; Ensure the plant parts are accurately represented, and the scientific connection to the plant's biological functions is clear.">
            <a:extLst>
              <a:ext uri="{FF2B5EF4-FFF2-40B4-BE49-F238E27FC236}">
                <a16:creationId xmlns:a16="http://schemas.microsoft.com/office/drawing/2014/main" id="{827BE6FE-32AE-2C22-2F77-5605FA72C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00" y="785436"/>
            <a:ext cx="4988104" cy="498810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 hyper-detailed scientific diagram style illustration. Visualize a single Arabidopsis plant with a detailed root system, leaves, and a flowering inflorescence. The setting is a lunar or Martian landscape, with the plant housed within a transparent, dome-shaped biodome that protects it from the harsh extraterrestrial environment. The roots, stem, leaves, and flowers are transformed into different sections of a high-tech operation base, integrated with the lunar or Martian soil. Hormone messengers, depicted as small characters, are rushing to different parts of the plant, responding to challenges specific to the moon or Mars, like reduced gravity, solar radiation, and meteoroids. The flower inflorescence acts as the main control tower, with a speech bubble that reads: &quot;We have incoming cosmic rays! Initiate UV defense protocol!&quot; The background should feature the barren, crater-filled landscape of the moon or the red rocky terrain of Mars, with a distant Earth or the Martian sky visible through the dome.">
            <a:extLst>
              <a:ext uri="{FF2B5EF4-FFF2-40B4-BE49-F238E27FC236}">
                <a16:creationId xmlns:a16="http://schemas.microsoft.com/office/drawing/2014/main" id="{9ABC6DA2-8880-07B2-3F72-140BE3D05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439" y="-22262"/>
            <a:ext cx="6741561" cy="67415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D299FC-1CE6-4680-4736-30D07F3E7AC9}"/>
              </a:ext>
            </a:extLst>
          </p:cNvPr>
          <p:cNvSpPr txBox="1"/>
          <p:nvPr/>
        </p:nvSpPr>
        <p:spPr>
          <a:xfrm>
            <a:off x="10274" y="138701"/>
            <a:ext cx="4510355" cy="369332"/>
          </a:xfrm>
          <a:prstGeom prst="rect">
            <a:avLst/>
          </a:prstGeom>
          <a:noFill/>
        </p:spPr>
        <p:txBody>
          <a:bodyPr wrap="square">
            <a:spAutoFit/>
          </a:bodyPr>
          <a:lstStyle/>
          <a:p>
            <a:r>
              <a:rPr lang="en-US" b="1" i="0" dirty="0">
                <a:solidFill>
                  <a:srgbClr val="0F0F0F"/>
                </a:solidFill>
                <a:effectLst/>
                <a:highlight>
                  <a:srgbClr val="C0C0C0"/>
                </a:highlight>
                <a:latin typeface="Söhne"/>
              </a:rPr>
              <a:t>Plant </a:t>
            </a:r>
            <a:r>
              <a:rPr lang="en-US" b="1" dirty="0">
                <a:solidFill>
                  <a:srgbClr val="0F0F0F"/>
                </a:solidFill>
                <a:highlight>
                  <a:srgbClr val="C0C0C0"/>
                </a:highlight>
                <a:latin typeface="Söhne"/>
              </a:rPr>
              <a:t>defense system required for the moon</a:t>
            </a:r>
            <a:endParaRPr lang="en-US" b="1" dirty="0">
              <a:highlight>
                <a:srgbClr val="C0C0C0"/>
              </a:highlight>
            </a:endParaRPr>
          </a:p>
        </p:txBody>
      </p:sp>
      <p:sp>
        <p:nvSpPr>
          <p:cNvPr id="2" name="TextBox 1">
            <a:extLst>
              <a:ext uri="{FF2B5EF4-FFF2-40B4-BE49-F238E27FC236}">
                <a16:creationId xmlns:a16="http://schemas.microsoft.com/office/drawing/2014/main" id="{8D3208DF-7911-9E40-4D7F-178606773F8F}"/>
              </a:ext>
            </a:extLst>
          </p:cNvPr>
          <p:cNvSpPr txBox="1"/>
          <p:nvPr/>
        </p:nvSpPr>
        <p:spPr>
          <a:xfrm>
            <a:off x="142047" y="6349967"/>
            <a:ext cx="5953953" cy="369332"/>
          </a:xfrm>
          <a:prstGeom prst="rect">
            <a:avLst/>
          </a:prstGeom>
          <a:noFill/>
        </p:spPr>
        <p:txBody>
          <a:bodyPr wrap="square">
            <a:spAutoFit/>
          </a:bodyPr>
          <a:lstStyle/>
          <a:p>
            <a:r>
              <a:rPr lang="en-US" b="1" i="0" dirty="0">
                <a:solidFill>
                  <a:srgbClr val="0F0F0F"/>
                </a:solidFill>
                <a:effectLst/>
                <a:highlight>
                  <a:srgbClr val="C0C0C0"/>
                </a:highlight>
                <a:latin typeface="Söhne"/>
              </a:rPr>
              <a:t>Support from microbes </a:t>
            </a:r>
            <a:r>
              <a:rPr lang="en-US" b="1" dirty="0">
                <a:solidFill>
                  <a:srgbClr val="0F0F0F"/>
                </a:solidFill>
                <a:highlight>
                  <a:srgbClr val="C0C0C0"/>
                </a:highlight>
                <a:latin typeface="Söhne"/>
              </a:rPr>
              <a:t>below the ground really help</a:t>
            </a:r>
            <a:endParaRPr lang="en-US" b="1" dirty="0">
              <a:highlight>
                <a:srgbClr val="C0C0C0"/>
              </a:highlight>
            </a:endParaRPr>
          </a:p>
        </p:txBody>
      </p:sp>
    </p:spTree>
    <p:extLst>
      <p:ext uri="{BB962C8B-B14F-4D97-AF65-F5344CB8AC3E}">
        <p14:creationId xmlns:p14="http://schemas.microsoft.com/office/powerpoint/2010/main" val="14440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 hyper-detailed scientific diagram style illustration. Visualize a single Arabidopsis plant with a detailed root system, leaves, and a flowering inflorescence. The plant is depicted as a command center, with the roots, stem, leaves, and flowers transformed into different sections of a high-tech operation base. The command center is busy with hormone messengers that look like small characters, depicted as rushing to different parts of the plant. They are responding to environmental stress signals such as meteoroids and cosmic rays. The flower inflorescence is the main control tower where the most critical decisions are made. The speech bubble coming from the hormone messengers reads: &quot;We have incoming cosmic rays! Initiate UV defense protocol!&quot; Ensure the plant parts are accurately represented, and the scientific connection to the plant's biological functions is clear.">
            <a:extLst>
              <a:ext uri="{FF2B5EF4-FFF2-40B4-BE49-F238E27FC236}">
                <a16:creationId xmlns:a16="http://schemas.microsoft.com/office/drawing/2014/main" id="{C712C463-8E21-87AE-9B7A-66DC4BA10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06" y="369332"/>
            <a:ext cx="6488668" cy="648866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 hyper-detailed scientific diagram style illustration. Visualize a single Arabidopsis plant with a detailed root system, leaves, and a flowering inflorescence. The setting is a lunar or Martian landscape, with the plant housed within a transparent, dome-shaped biodome that protects it from the harsh extraterrestrial environment. The roots, stem, leaves, and flowers are transformed into different sections of a high-tech operation base, integrated with the lunar or Martian soil. Hormone messengers, depicted as small characters, are rushing to different parts of the plant, responding to challenges specific to the moon or Mars, like reduced gravity, solar radiation, and meteoroids. The flower inflorescence acts as the main control tower, with a speech bubble that reads: &quot;We have incoming cosmic rays! Initiate UV defense protocol!&quot; The background should feature the barren, crater-filled landscape of the moon or the red rocky terrain of Mars, with a distant Earth or the Martian sky visible through the dome.">
            <a:extLst>
              <a:ext uri="{FF2B5EF4-FFF2-40B4-BE49-F238E27FC236}">
                <a16:creationId xmlns:a16="http://schemas.microsoft.com/office/drawing/2014/main" id="{CB916BB2-8AF3-F4AA-B501-3AFF4F8C7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29C7C5-F9FF-53D1-BB72-7BDCA4D2E312}"/>
              </a:ext>
            </a:extLst>
          </p:cNvPr>
          <p:cNvSpPr txBox="1"/>
          <p:nvPr/>
        </p:nvSpPr>
        <p:spPr>
          <a:xfrm>
            <a:off x="54672" y="-22263"/>
            <a:ext cx="6097712" cy="369332"/>
          </a:xfrm>
          <a:prstGeom prst="rect">
            <a:avLst/>
          </a:prstGeom>
          <a:noFill/>
        </p:spPr>
        <p:txBody>
          <a:bodyPr wrap="square">
            <a:spAutoFit/>
          </a:bodyPr>
          <a:lstStyle/>
          <a:p>
            <a:r>
              <a:rPr lang="en-US" b="1" i="0" dirty="0">
                <a:solidFill>
                  <a:srgbClr val="0F0F0F"/>
                </a:solidFill>
                <a:effectLst/>
                <a:highlight>
                  <a:srgbClr val="C0C0C0"/>
                </a:highlight>
                <a:latin typeface="Söhne"/>
              </a:rPr>
              <a:t>Different system </a:t>
            </a:r>
            <a:r>
              <a:rPr lang="en-US" b="1" dirty="0">
                <a:solidFill>
                  <a:srgbClr val="0F0F0F"/>
                </a:solidFill>
                <a:highlight>
                  <a:srgbClr val="C0C0C0"/>
                </a:highlight>
                <a:latin typeface="Söhne"/>
              </a:rPr>
              <a:t>required for asteroids and mars </a:t>
            </a:r>
            <a:endParaRPr lang="en-US" b="1" dirty="0">
              <a:highlight>
                <a:srgbClr val="C0C0C0"/>
              </a:highlight>
            </a:endParaRPr>
          </a:p>
        </p:txBody>
      </p:sp>
    </p:spTree>
    <p:extLst>
      <p:ext uri="{BB962C8B-B14F-4D97-AF65-F5344CB8AC3E}">
        <p14:creationId xmlns:p14="http://schemas.microsoft.com/office/powerpoint/2010/main" val="2588713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15187</TotalTime>
  <Words>703</Words>
  <Application>Microsoft Macintosh PowerPoint</Application>
  <PresentationFormat>Widescreen</PresentationFormat>
  <Paragraphs>49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Meiryo</vt: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Barker, Richard John {he, him} (ARC-SCR)[Blue Marble Space]</dc:creator>
  <cp:lastModifiedBy>Barker, Richard John {he, him} (ARC-SCR)[Blue Marble Space]</cp:lastModifiedBy>
  <cp:revision>4</cp:revision>
  <dcterms:created xsi:type="dcterms:W3CDTF">2023-11-10T18:30:18Z</dcterms:created>
  <dcterms:modified xsi:type="dcterms:W3CDTF">2023-12-10T20:08:26Z</dcterms:modified>
</cp:coreProperties>
</file>